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322" r:id="rId2"/>
    <p:sldId id="302" r:id="rId3"/>
    <p:sldId id="290" r:id="rId4"/>
    <p:sldId id="308" r:id="rId5"/>
    <p:sldId id="310" r:id="rId6"/>
    <p:sldId id="311" r:id="rId7"/>
    <p:sldId id="309" r:id="rId8"/>
    <p:sldId id="312" r:id="rId9"/>
    <p:sldId id="313" r:id="rId10"/>
    <p:sldId id="260" r:id="rId11"/>
    <p:sldId id="257" r:id="rId12"/>
    <p:sldId id="285" r:id="rId13"/>
    <p:sldId id="315" r:id="rId14"/>
    <p:sldId id="288" r:id="rId15"/>
    <p:sldId id="307" r:id="rId16"/>
    <p:sldId id="314" r:id="rId17"/>
    <p:sldId id="281" r:id="rId18"/>
    <p:sldId id="282" r:id="rId19"/>
    <p:sldId id="283" r:id="rId20"/>
    <p:sldId id="306" r:id="rId21"/>
    <p:sldId id="297" r:id="rId22"/>
    <p:sldId id="320" r:id="rId23"/>
    <p:sldId id="318" r:id="rId24"/>
    <p:sldId id="304" r:id="rId25"/>
    <p:sldId id="321" r:id="rId26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51"/>
    <a:srgbClr val="EEF1EA"/>
    <a:srgbClr val="46A5D9"/>
    <a:srgbClr val="1F668F"/>
    <a:srgbClr val="38B8FF"/>
    <a:srgbClr val="C1E8FF"/>
    <a:srgbClr val="4CABE0"/>
    <a:srgbClr val="5490CC"/>
    <a:srgbClr val="239FCD"/>
    <a:srgbClr val="32A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9" autoAdjust="0"/>
    <p:restoredTop sz="94646"/>
  </p:normalViewPr>
  <p:slideViewPr>
    <p:cSldViewPr snapToGrid="0">
      <p:cViewPr varScale="1">
        <p:scale>
          <a:sx n="73" d="100"/>
          <a:sy n="73" d="100"/>
        </p:scale>
        <p:origin x="6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DE8346B-2ADB-41A5-9424-5A1AEE20E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FC3B54-75A0-4F92-8CAF-9C951E0B3E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E8DB-15B3-478E-A5ED-6DA2A044A9FB}" type="datetime1">
              <a:rPr lang="es-MX" smtClean="0"/>
              <a:t>09/05/2024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CAF55F-E01F-4482-8991-815374ADF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858D2-B36F-4A70-8184-F9337E0C7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EFA95-B606-4971-9575-FA304F5B06B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1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E6B6-0056-4015-8BB4-5561650E998E}" type="datetime1">
              <a:rPr lang="es-MX" noProof="0" smtClean="0"/>
              <a:t>09/05/2024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 noProof="0"/>
              <a:t>Haga clic para modificar los estilos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50D4D-C9E7-4B42-A429-9282762114DF}" type="slidenum">
              <a:rPr lang="es-MX" noProof="0" smtClean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515844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2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222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23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729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3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2586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10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77690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11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0803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13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23000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16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3341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17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03244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18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4090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 “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-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Create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Lessons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Quicker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.” </a:t>
            </a:r>
            <a:r>
              <a:rPr lang="es-US" sz="1200" i="1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, 2023, </a:t>
            </a:r>
            <a:r>
              <a:rPr lang="es-US" sz="1200" dirty="0" err="1">
                <a:effectLst/>
                <a:latin typeface="Times New Roman" panose="02020603050405020304" pitchFamily="18" charset="0"/>
              </a:rPr>
              <a:t>wordwall.net</a:t>
            </a:r>
            <a:r>
              <a:rPr lang="es-US" sz="1200" dirty="0">
                <a:effectLst/>
                <a:latin typeface="Times New Roman" panose="02020603050405020304" pitchFamily="18" charset="0"/>
              </a:rPr>
              <a:t>/.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0D4D-C9E7-4B42-A429-9282762114DF}" type="slidenum">
              <a:rPr lang="es-MX" noProof="0" smtClean="0"/>
              <a:t>19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592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C724BE6A-2459-6D40-AE72-4A6101FB9301}" type="datetime1">
              <a:rPr lang="es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0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F8AD-5F79-5C41-9BC9-E911565BC0E2}" type="datetime1">
              <a:rPr lang="es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D5-9805-964A-98D3-F49218274FA6}" type="datetime1">
              <a:rPr lang="es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862-6017-E64D-987B-018A8A561B56}" type="datetime1">
              <a:rPr lang="es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0E-A69F-F94A-8E7A-C3FC2120592F}" type="datetime1">
              <a:rPr lang="es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8DA-BEE5-8A4C-8CF5-1184F2F7089F}" type="datetime1">
              <a:rPr lang="es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0F92-1637-E447-8AC7-CA4959072384}" type="datetime1">
              <a:rPr lang="es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2ADB-60BB-B946-8B05-D822D9260FF5}" type="datetime1">
              <a:rPr lang="es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F3FD-B5DF-C041-A313-9AFEA13C57B2}" type="datetime1">
              <a:rPr lang="es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578-0093-514B-A1C6-1586D044BE64}" type="datetime1">
              <a:rPr lang="es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94D7-1B4F-594D-888F-6C09C094555D}" type="datetime1">
              <a:rPr lang="es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8FB93F4-9C27-D443-9552-63EBF82EE04F}" type="datetime1">
              <a:rPr lang="es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46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0" r:id="rId10"/>
    <p:sldLayoutId id="21474836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162">
              <a:srgbClr val="EEF1EA"/>
            </a:gs>
            <a:gs pos="0">
              <a:schemeClr val="tx2"/>
            </a:gs>
            <a:gs pos="74000">
              <a:srgbClr val="C1E8FF"/>
            </a:gs>
            <a:gs pos="83000">
              <a:srgbClr val="38B8FF"/>
            </a:gs>
            <a:gs pos="100000">
              <a:srgbClr val="1F668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05EE-AADC-4F31-B903-D1DEDF03E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528" y="1708030"/>
            <a:ext cx="11038935" cy="2713951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093E51"/>
                </a:solidFill>
              </a:rPr>
              <a:t>Using Interactive Activities in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5D285-FACD-46EC-B011-8694B06C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71354-E631-4B0F-8375-708401BF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7463" y="109021"/>
            <a:ext cx="2286000" cy="76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A852-0206-46AC-B0EB-645612933129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 Pro Cond SemiBold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 Pro Cond SemiBold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787816-C1CB-85D8-2651-7335F9BBC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5" r="18773"/>
          <a:stretch/>
        </p:blipFill>
        <p:spPr>
          <a:xfrm>
            <a:off x="6176434" y="138946"/>
            <a:ext cx="5802360" cy="3781098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DE3882-03F8-D1DF-98DD-C13E242549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72" r="21795" b="2"/>
          <a:stretch/>
        </p:blipFill>
        <p:spPr>
          <a:xfrm>
            <a:off x="21" y="4154968"/>
            <a:ext cx="3427538" cy="2703031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333925-E5DF-F907-D37F-1E49B7BAB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63" r="26284" b="-1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E0FB87-6DE9-1513-9FD0-FF189DD2B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45" r="21792"/>
          <a:stretch/>
        </p:blipFill>
        <p:spPr>
          <a:xfrm>
            <a:off x="213210" y="138946"/>
            <a:ext cx="5802358" cy="3781097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E9FED3-63DA-2E60-DF4D-B4612D88DE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42" r="24724" b="-2"/>
          <a:stretch/>
        </p:blipFill>
        <p:spPr>
          <a:xfrm>
            <a:off x="8754255" y="4154968"/>
            <a:ext cx="3437745" cy="2703031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7F17182-8B55-63A3-3523-A04CBAEC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53CEF1B-A71F-70E0-BB52-B58C1483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5481" y="138947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10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9D2C5F-DC01-E935-B2F0-F4D35B87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06" y="0"/>
            <a:ext cx="6251694" cy="685800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B2C90462-0F79-301F-3D79-2EE58093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98" y="361109"/>
            <a:ext cx="4974690" cy="6472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 sz="3900" dirty="0">
                <a:ea typeface="+mn-lt"/>
                <a:cs typeface="+mn-lt"/>
              </a:rPr>
              <a:t>It is an easy way to engage with students. </a:t>
            </a:r>
            <a:endParaRPr lang="es-MX" sz="3900" dirty="0"/>
          </a:p>
          <a:p>
            <a:r>
              <a:rPr lang="es-MX" sz="3900" dirty="0">
                <a:ea typeface="+mn-lt"/>
                <a:cs typeface="+mn-lt"/>
              </a:rPr>
              <a:t>It could improve short-term and long-term memories. </a:t>
            </a:r>
            <a:endParaRPr lang="es-MX" sz="3900" dirty="0"/>
          </a:p>
          <a:p>
            <a:r>
              <a:rPr lang="es-MX" sz="3900" dirty="0" err="1">
                <a:ea typeface="+mn-lt"/>
                <a:cs typeface="+mn-lt"/>
              </a:rPr>
              <a:t>It</a:t>
            </a:r>
            <a:r>
              <a:rPr lang="es-MX" sz="3900" dirty="0">
                <a:ea typeface="+mn-lt"/>
                <a:cs typeface="+mn-lt"/>
              </a:rPr>
              <a:t> </a:t>
            </a:r>
            <a:r>
              <a:rPr lang="es-MX" sz="3900" dirty="0" err="1">
                <a:ea typeface="+mn-lt"/>
                <a:cs typeface="+mn-lt"/>
              </a:rPr>
              <a:t>could</a:t>
            </a:r>
            <a:r>
              <a:rPr lang="es-MX" sz="3900" dirty="0">
                <a:ea typeface="+mn-lt"/>
                <a:cs typeface="+mn-lt"/>
              </a:rPr>
              <a:t> </a:t>
            </a:r>
            <a:r>
              <a:rPr lang="es-MX" sz="3900" dirty="0" err="1">
                <a:ea typeface="+mn-lt"/>
                <a:cs typeface="+mn-lt"/>
              </a:rPr>
              <a:t>increase</a:t>
            </a:r>
            <a:r>
              <a:rPr lang="es-MX" sz="3900" dirty="0">
                <a:ea typeface="+mn-lt"/>
                <a:cs typeface="+mn-lt"/>
              </a:rPr>
              <a:t> </a:t>
            </a:r>
            <a:r>
              <a:rPr lang="es-MX" sz="3900" dirty="0" err="1">
                <a:ea typeface="+mn-lt"/>
                <a:cs typeface="+mn-lt"/>
              </a:rPr>
              <a:t>their</a:t>
            </a:r>
            <a:r>
              <a:rPr lang="es-MX" sz="3900" dirty="0">
                <a:ea typeface="+mn-lt"/>
                <a:cs typeface="+mn-lt"/>
              </a:rPr>
              <a:t> </a:t>
            </a:r>
            <a:r>
              <a:rPr lang="es-MX" sz="3900" dirty="0" err="1">
                <a:ea typeface="+mn-lt"/>
                <a:cs typeface="+mn-lt"/>
              </a:rPr>
              <a:t>concentration</a:t>
            </a:r>
            <a:r>
              <a:rPr lang="es-MX" sz="3900" dirty="0">
                <a:ea typeface="+mn-lt"/>
                <a:cs typeface="+mn-lt"/>
              </a:rPr>
              <a:t> and </a:t>
            </a:r>
            <a:r>
              <a:rPr lang="es-MX" sz="3900" dirty="0" err="1">
                <a:ea typeface="+mn-lt"/>
                <a:cs typeface="+mn-lt"/>
              </a:rPr>
              <a:t>attention</a:t>
            </a:r>
            <a:r>
              <a:rPr lang="es-MX" sz="3900" dirty="0">
                <a:ea typeface="+mn-lt"/>
                <a:cs typeface="+mn-lt"/>
              </a:rPr>
              <a:t> </a:t>
            </a:r>
            <a:r>
              <a:rPr lang="es-MX" sz="3900" dirty="0" err="1">
                <a:ea typeface="+mn-lt"/>
                <a:cs typeface="+mn-lt"/>
              </a:rPr>
              <a:t>span</a:t>
            </a:r>
            <a:r>
              <a:rPr lang="es-MX" sz="3900" dirty="0">
                <a:ea typeface="+mn-lt"/>
                <a:cs typeface="+mn-lt"/>
              </a:rPr>
              <a:t>.</a:t>
            </a:r>
            <a:endParaRPr lang="es-MX" sz="3900" dirty="0"/>
          </a:p>
          <a:p>
            <a:r>
              <a:rPr lang="es-MX" sz="3900" dirty="0">
                <a:ea typeface="+mn-lt"/>
                <a:cs typeface="+mn-lt"/>
              </a:rPr>
              <a:t>It could help build critical pre-reading skills. </a:t>
            </a:r>
            <a:endParaRPr lang="es-MX" sz="3900" dirty="0"/>
          </a:p>
          <a:p>
            <a:endParaRPr lang="es-MX" sz="1100" dirty="0"/>
          </a:p>
          <a:p>
            <a:pPr lvl="1"/>
            <a:endParaRPr lang="es-MX" sz="11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D2267D-4F5C-E910-04A5-BD40770B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F12C98-B7A7-9110-BC17-9411DBF7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6298" y="177858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11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48EE741-3FED-63AE-A05F-B046ED5B5746}"/>
              </a:ext>
            </a:extLst>
          </p:cNvPr>
          <p:cNvSpPr txBox="1">
            <a:spLocks/>
          </p:cNvSpPr>
          <p:nvPr/>
        </p:nvSpPr>
        <p:spPr>
          <a:xfrm>
            <a:off x="7029451" y="-1058863"/>
            <a:ext cx="4400549" cy="1857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solidFill>
                  <a:srgbClr val="1F668F"/>
                </a:solidFill>
              </a:rPr>
              <a:t>Reasons to use it</a:t>
            </a:r>
            <a:endParaRPr lang="es-MX" dirty="0">
              <a:solidFill>
                <a:srgbClr val="1F66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E83089-F916-A988-8D94-F12F29A3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7281"/>
            <a:ext cx="10668000" cy="285451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 dirty="0"/>
              <a:t>Sentence Pattern Activities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E2EB2-8E84-8A75-ADA4-087DA38E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7569" y="117058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12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9819B4-0125-E696-06AC-945542D38615}"/>
              </a:ext>
            </a:extLst>
          </p:cNvPr>
          <p:cNvSpPr txBox="1"/>
          <p:nvPr/>
        </p:nvSpPr>
        <p:spPr>
          <a:xfrm>
            <a:off x="5329004" y="4587726"/>
            <a:ext cx="6100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Pro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535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2A26CC4-206D-073A-3EBE-01195998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15875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13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4708FE3-479E-A553-F65E-895B649DE254}"/>
              </a:ext>
            </a:extLst>
          </p:cNvPr>
          <p:cNvSpPr/>
          <p:nvPr/>
        </p:nvSpPr>
        <p:spPr>
          <a:xfrm>
            <a:off x="254832" y="362888"/>
            <a:ext cx="6715594" cy="5943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450A8D-913C-BBD2-4184-4E94BFA63EE0}"/>
              </a:ext>
            </a:extLst>
          </p:cNvPr>
          <p:cNvSpPr/>
          <p:nvPr/>
        </p:nvSpPr>
        <p:spPr>
          <a:xfrm>
            <a:off x="7195278" y="362888"/>
            <a:ext cx="4741890" cy="34062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E1AE375-3FA4-6B3B-D54E-0910DEC44EA5}"/>
              </a:ext>
            </a:extLst>
          </p:cNvPr>
          <p:cNvSpPr/>
          <p:nvPr/>
        </p:nvSpPr>
        <p:spPr>
          <a:xfrm>
            <a:off x="7195278" y="3948036"/>
            <a:ext cx="4741890" cy="2358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50CA69-1239-7BED-79B7-E5912826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8" y="396875"/>
            <a:ext cx="6080320" cy="20342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79A3ED-FBAD-C085-55B3-713BFA71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0" y="2222682"/>
            <a:ext cx="6253058" cy="2204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1ED809-3738-F45D-1A06-A66932866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170" y="1215890"/>
            <a:ext cx="4255080" cy="17889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F28CEB-6517-7C29-3F3A-B968C0E1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68" y="4312722"/>
            <a:ext cx="6253058" cy="19399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6E96A7-DDB0-A18A-3630-24C84D747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688" y="4426884"/>
            <a:ext cx="4114981" cy="14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AA9060-C85D-69CD-7A13-87CA11F62D8C}"/>
              </a:ext>
            </a:extLst>
          </p:cNvPr>
          <p:cNvSpPr/>
          <p:nvPr/>
        </p:nvSpPr>
        <p:spPr>
          <a:xfrm>
            <a:off x="5860473" y="0"/>
            <a:ext cx="6331527" cy="6857456"/>
          </a:xfrm>
          <a:prstGeom prst="rect">
            <a:avLst/>
          </a:prstGeom>
          <a:solidFill>
            <a:srgbClr val="F8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A7D8-5153-4B99-0ADD-38459F03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69" y="1634536"/>
            <a:ext cx="6144531" cy="30589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B2C90462-0F79-301F-3D79-2EE58093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16" y="1106886"/>
            <a:ext cx="5192042" cy="57505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 sz="3900" dirty="0">
                <a:ea typeface="+mn-lt"/>
                <a:cs typeface="+mn-lt"/>
              </a:rPr>
              <a:t>Could gain listening and comprehension skills, word fluency, and recognition.</a:t>
            </a:r>
          </a:p>
          <a:p>
            <a:endParaRPr lang="es-MX" sz="3900" dirty="0">
              <a:ea typeface="+mn-lt"/>
              <a:cs typeface="+mn-lt"/>
            </a:endParaRPr>
          </a:p>
          <a:p>
            <a:r>
              <a:rPr lang="en" sz="3900" dirty="0">
                <a:ea typeface="+mn-lt"/>
                <a:cs typeface="Arial"/>
              </a:rPr>
              <a:t>Students could learn about sentence structure and how words are formed and fit together.</a:t>
            </a:r>
            <a:endParaRPr lang="es-MX" sz="3900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s-MX" sz="20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47543FC-85E1-DCBB-7D27-9BCD7209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BB438B2-6457-4AAF-8FA1-0AEC4C3C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6570" y="171269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14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ED7AA24-BF8F-4C62-8F01-40BD14951CDA}"/>
              </a:ext>
            </a:extLst>
          </p:cNvPr>
          <p:cNvSpPr txBox="1">
            <a:spLocks/>
          </p:cNvSpPr>
          <p:nvPr/>
        </p:nvSpPr>
        <p:spPr>
          <a:xfrm>
            <a:off x="6943725" y="4772661"/>
            <a:ext cx="4400549" cy="1857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u="sng" dirty="0">
                <a:solidFill>
                  <a:srgbClr val="1F668F"/>
                </a:solidFill>
              </a:rPr>
              <a:t>Reasons to use it</a:t>
            </a:r>
          </a:p>
        </p:txBody>
      </p:sp>
    </p:spTree>
    <p:extLst>
      <p:ext uri="{BB962C8B-B14F-4D97-AF65-F5344CB8AC3E}">
        <p14:creationId xmlns:p14="http://schemas.microsoft.com/office/powerpoint/2010/main" val="31541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29" y="1403667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What are some </a:t>
            </a:r>
            <a:r>
              <a:rPr lang="es-MX" sz="8000" dirty="0">
                <a:solidFill>
                  <a:schemeClr val="bg2"/>
                </a:solidFill>
              </a:rPr>
              <a:t>quick and easy anchor activities</a:t>
            </a:r>
            <a:r>
              <a:rPr lang="en-US" sz="80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2FABE-E560-5DFA-D135-BFF3C919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A6A89-749C-B11B-CEB1-F906CD0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4664" y="100037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15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1697B6E-220A-3AEB-A980-3869B0CD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5C3BA17-0FC5-5C14-AA19-C86F2D4C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8577" y="36469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16</a:t>
            </a:fld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9D7EC8-43B9-1938-28C8-D7460DCAB921}"/>
              </a:ext>
            </a:extLst>
          </p:cNvPr>
          <p:cNvSpPr/>
          <p:nvPr/>
        </p:nvSpPr>
        <p:spPr>
          <a:xfrm>
            <a:off x="404734" y="396875"/>
            <a:ext cx="6715594" cy="5943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832615-B1C5-6DC2-F6DC-13239DB8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5" y="2418766"/>
            <a:ext cx="5942558" cy="202046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CD49E8F-E835-F972-DD68-73793B375A68}"/>
              </a:ext>
            </a:extLst>
          </p:cNvPr>
          <p:cNvSpPr/>
          <p:nvPr/>
        </p:nvSpPr>
        <p:spPr>
          <a:xfrm>
            <a:off x="7322706" y="396875"/>
            <a:ext cx="4361499" cy="3032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3A96AC-A0F5-DD53-9B2F-387A13D38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167" y="1190356"/>
            <a:ext cx="3708573" cy="15364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54E968F-DD51-DB6E-3CE6-EC659908634F}"/>
              </a:ext>
            </a:extLst>
          </p:cNvPr>
          <p:cNvSpPr/>
          <p:nvPr/>
        </p:nvSpPr>
        <p:spPr>
          <a:xfrm>
            <a:off x="7322706" y="3627619"/>
            <a:ext cx="4361499" cy="27132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851A28-BEC2-78DA-AA38-D1EEAC69B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554" y="4019507"/>
            <a:ext cx="4029801" cy="16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4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AF804-FC95-AD38-4E56-705B5523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51322"/>
            <a:ext cx="3952875" cy="2049478"/>
          </a:xfrm>
        </p:spPr>
        <p:txBody>
          <a:bodyPr>
            <a:normAutofit/>
          </a:bodyPr>
          <a:lstStyle/>
          <a:p>
            <a:r>
              <a:rPr lang="es-MX" dirty="0" err="1"/>
              <a:t>Crosswords</a:t>
            </a:r>
            <a:endParaRPr lang="es-MX" err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A904EA-B1CF-B8CA-7386-CADEFCF8E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821"/>
          <a:stretch/>
        </p:blipFill>
        <p:spPr>
          <a:xfrm>
            <a:off x="0" y="-33775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3AEB5-01C2-D902-FAEB-D59F685D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351322"/>
            <a:ext cx="6329265" cy="1744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US" sz="2600" dirty="0" err="1"/>
              <a:t>It</a:t>
            </a:r>
            <a:r>
              <a:rPr lang="es-US" sz="2600" dirty="0"/>
              <a:t> </a:t>
            </a:r>
            <a:r>
              <a:rPr lang="es-US" sz="2600" dirty="0" err="1"/>
              <a:t>could</a:t>
            </a:r>
            <a:r>
              <a:rPr lang="es-US" sz="2600" dirty="0"/>
              <a:t> </a:t>
            </a:r>
            <a:r>
              <a:rPr lang="es-US" sz="2600" dirty="0" err="1"/>
              <a:t>allow</a:t>
            </a:r>
            <a:r>
              <a:rPr lang="es-US" sz="2600" dirty="0"/>
              <a:t> </a:t>
            </a:r>
            <a:r>
              <a:rPr lang="es-US" sz="2600" dirty="0" err="1"/>
              <a:t>students</a:t>
            </a:r>
            <a:r>
              <a:rPr lang="es-US" sz="2600" dirty="0"/>
              <a:t> </a:t>
            </a:r>
            <a:r>
              <a:rPr lang="es-US" sz="2600" dirty="0" err="1"/>
              <a:t>to</a:t>
            </a:r>
            <a:r>
              <a:rPr lang="es-US" sz="2600" dirty="0"/>
              <a:t> </a:t>
            </a:r>
            <a:r>
              <a:rPr lang="es-US" sz="2600" dirty="0" err="1"/>
              <a:t>evaluate</a:t>
            </a:r>
            <a:r>
              <a:rPr lang="es-US" sz="2600" dirty="0"/>
              <a:t> </a:t>
            </a:r>
            <a:r>
              <a:rPr lang="es-US" sz="2600" dirty="0" err="1"/>
              <a:t>their</a:t>
            </a:r>
            <a:r>
              <a:rPr lang="es-US" sz="2600" dirty="0"/>
              <a:t> </a:t>
            </a:r>
            <a:r>
              <a:rPr lang="es-US" sz="2600" dirty="0" err="1"/>
              <a:t>knowledge</a:t>
            </a:r>
            <a:r>
              <a:rPr lang="es-US" sz="2600" dirty="0"/>
              <a:t> and </a:t>
            </a:r>
            <a:r>
              <a:rPr lang="es-US" sz="2600" dirty="0" err="1"/>
              <a:t>require</a:t>
            </a:r>
            <a:r>
              <a:rPr lang="es-US" sz="2600" dirty="0"/>
              <a:t> </a:t>
            </a:r>
            <a:r>
              <a:rPr lang="es-US" sz="2600" dirty="0" err="1"/>
              <a:t>them</a:t>
            </a:r>
            <a:r>
              <a:rPr lang="es-US" sz="2600" dirty="0"/>
              <a:t> </a:t>
            </a:r>
            <a:r>
              <a:rPr lang="es-US" sz="2600" dirty="0" err="1"/>
              <a:t>to</a:t>
            </a:r>
            <a:r>
              <a:rPr lang="es-US" sz="2600" dirty="0"/>
              <a:t> </a:t>
            </a:r>
            <a:r>
              <a:rPr lang="es-US" sz="2600" dirty="0" err="1"/>
              <a:t>pay</a:t>
            </a:r>
            <a:r>
              <a:rPr lang="es-US" sz="2600" dirty="0"/>
              <a:t> </a:t>
            </a:r>
            <a:r>
              <a:rPr lang="es-US" sz="2600" dirty="0" err="1"/>
              <a:t>attention</a:t>
            </a:r>
            <a:r>
              <a:rPr lang="es-US" sz="2600" dirty="0"/>
              <a:t> </a:t>
            </a:r>
            <a:r>
              <a:rPr lang="es-US" sz="2600" dirty="0" err="1"/>
              <a:t>to</a:t>
            </a:r>
            <a:r>
              <a:rPr lang="es-US" sz="2600" dirty="0"/>
              <a:t> </a:t>
            </a:r>
            <a:r>
              <a:rPr lang="es-US" sz="2600" dirty="0" err="1"/>
              <a:t>vocabulary</a:t>
            </a:r>
            <a:r>
              <a:rPr lang="es-US" sz="2600" dirty="0"/>
              <a:t> as </a:t>
            </a:r>
            <a:r>
              <a:rPr lang="es-US" sz="2600" dirty="0" err="1"/>
              <a:t>they</a:t>
            </a:r>
            <a:r>
              <a:rPr lang="es-US" sz="2600" dirty="0"/>
              <a:t> </a:t>
            </a:r>
            <a:r>
              <a:rPr lang="es-US" sz="2600" dirty="0" err="1"/>
              <a:t>need</a:t>
            </a:r>
            <a:r>
              <a:rPr lang="es-US" sz="2600" dirty="0"/>
              <a:t> </a:t>
            </a:r>
            <a:r>
              <a:rPr lang="es-US" sz="2600" dirty="0" err="1"/>
              <a:t>to</a:t>
            </a:r>
            <a:r>
              <a:rPr lang="es-US" sz="2600" dirty="0"/>
              <a:t> </a:t>
            </a:r>
            <a:r>
              <a:rPr lang="es-US" sz="2600" dirty="0" err="1"/>
              <a:t>spell</a:t>
            </a:r>
            <a:r>
              <a:rPr lang="es-US" sz="2600" dirty="0"/>
              <a:t> </a:t>
            </a:r>
            <a:r>
              <a:rPr lang="es-US" sz="2600" dirty="0" err="1"/>
              <a:t>each</a:t>
            </a:r>
            <a:r>
              <a:rPr lang="es-US" sz="2600" dirty="0"/>
              <a:t> </a:t>
            </a:r>
            <a:r>
              <a:rPr lang="es-US" sz="2600" dirty="0" err="1"/>
              <a:t>word</a:t>
            </a:r>
            <a:r>
              <a:rPr lang="es-US" sz="2600" dirty="0"/>
              <a:t> </a:t>
            </a:r>
            <a:r>
              <a:rPr lang="es-US" sz="2600" dirty="0" err="1"/>
              <a:t>correctly</a:t>
            </a:r>
            <a:r>
              <a:rPr lang="es-US" sz="2600" dirty="0"/>
              <a:t>.</a:t>
            </a:r>
            <a:endParaRPr lang="es-MX" sz="26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E0E7223-1B1F-C301-9A6E-88EA2503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5CE0909-5670-E922-9B5A-C29EE595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5208" y="10187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17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AF804-FC95-AD38-4E56-705B5523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51322"/>
            <a:ext cx="3952875" cy="2049478"/>
          </a:xfrm>
        </p:spPr>
        <p:txBody>
          <a:bodyPr>
            <a:normAutofit/>
          </a:bodyPr>
          <a:lstStyle/>
          <a:p>
            <a:r>
              <a:rPr lang="es-MX" err="1"/>
              <a:t>Missing</a:t>
            </a:r>
            <a:r>
              <a:rPr lang="es-MX"/>
              <a:t> </a:t>
            </a:r>
            <a:r>
              <a:rPr lang="es-MX" err="1"/>
              <a:t>words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4073DD-A53B-D607-8F96-2332A4A06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821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3AEB5-01C2-D902-FAEB-D59F685D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35" y="3953757"/>
            <a:ext cx="6123332" cy="1744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600" dirty="0">
                <a:ea typeface="+mn-lt"/>
                <a:cs typeface="+mn-lt"/>
              </a:rPr>
              <a:t>Could improve language skills and comprehension through context-based word choices.</a:t>
            </a:r>
          </a:p>
          <a:p>
            <a:r>
              <a:rPr lang="es-MX" sz="2600" dirty="0">
                <a:ea typeface="+mn-lt"/>
                <a:cs typeface="+mn-lt"/>
              </a:rPr>
              <a:t>It is customizable for specific topics and grade levels, allowing for targeted vocabulary and language assessment.</a:t>
            </a:r>
            <a:endParaRPr lang="es-MX" sz="26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28B679C-388D-A207-54AC-1F64ED56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FED8F46-A2B6-91CB-3EE4-1E2C68AB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5524" y="197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18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AF804-FC95-AD38-4E56-705B5523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51322"/>
            <a:ext cx="3952875" cy="2049478"/>
          </a:xfrm>
        </p:spPr>
        <p:txBody>
          <a:bodyPr>
            <a:normAutofit/>
          </a:bodyPr>
          <a:lstStyle/>
          <a:p>
            <a:r>
              <a:rPr lang="es-MX" dirty="0"/>
              <a:t>Word </a:t>
            </a:r>
            <a:r>
              <a:rPr lang="es-MX" dirty="0" err="1"/>
              <a:t>Searches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7A3F05-B781-9299-A9BC-C37E65C8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028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3AEB5-01C2-D902-FAEB-D59F685D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981195"/>
            <a:ext cx="6459894" cy="1744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600" dirty="0">
                <a:ea typeface="+mn-lt"/>
                <a:cs typeface="+mn-lt"/>
              </a:rPr>
              <a:t>Can be </a:t>
            </a:r>
            <a:r>
              <a:rPr lang="es-MX" sz="2600" dirty="0" err="1">
                <a:ea typeface="+mn-lt"/>
                <a:cs typeface="+mn-lt"/>
              </a:rPr>
              <a:t>used</a:t>
            </a:r>
            <a:r>
              <a:rPr lang="es-MX" sz="2600" dirty="0">
                <a:ea typeface="+mn-lt"/>
                <a:cs typeface="+mn-lt"/>
              </a:rPr>
              <a:t> as a </a:t>
            </a:r>
            <a:r>
              <a:rPr lang="es-MX" sz="2600" dirty="0" err="1">
                <a:ea typeface="+mn-lt"/>
                <a:cs typeface="+mn-lt"/>
              </a:rPr>
              <a:t>vocabulary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activity</a:t>
            </a:r>
            <a:r>
              <a:rPr lang="es-MX" sz="2600" dirty="0">
                <a:ea typeface="+mn-lt"/>
                <a:cs typeface="+mn-lt"/>
              </a:rPr>
              <a:t>.</a:t>
            </a:r>
          </a:p>
          <a:p>
            <a:r>
              <a:rPr lang="es-MX" sz="2600" dirty="0" err="1">
                <a:ea typeface="+mn-lt"/>
                <a:cs typeface="+mn-lt"/>
              </a:rPr>
              <a:t>Could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help</a:t>
            </a:r>
            <a:r>
              <a:rPr lang="es-MX" sz="2600" dirty="0">
                <a:ea typeface="+mn-lt"/>
                <a:cs typeface="+mn-lt"/>
              </a:rPr>
              <a:t> </a:t>
            </a:r>
            <a:r>
              <a:rPr lang="es-MX" sz="2600" dirty="0" err="1">
                <a:ea typeface="+mn-lt"/>
                <a:cs typeface="+mn-lt"/>
              </a:rPr>
              <a:t>improve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students</a:t>
            </a:r>
            <a:r>
              <a:rPr lang="es-MX" sz="2600" dirty="0">
                <a:ea typeface="+mn-lt"/>
                <a:cs typeface="+mn-lt"/>
              </a:rPr>
              <a:t>' </a:t>
            </a:r>
            <a:r>
              <a:rPr lang="es-MX" sz="2600" dirty="0" err="1">
                <a:ea typeface="+mn-lt"/>
                <a:cs typeface="+mn-lt"/>
              </a:rPr>
              <a:t>reading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skills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like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scanning</a:t>
            </a:r>
            <a:r>
              <a:rPr lang="es-MX" sz="2600" dirty="0">
                <a:ea typeface="+mn-lt"/>
                <a:cs typeface="+mn-lt"/>
              </a:rPr>
              <a:t>, </a:t>
            </a:r>
            <a:r>
              <a:rPr lang="es-MX" sz="2600" dirty="0" err="1">
                <a:ea typeface="+mn-lt"/>
                <a:cs typeface="+mn-lt"/>
              </a:rPr>
              <a:t>decoding</a:t>
            </a:r>
            <a:r>
              <a:rPr lang="es-MX" sz="2600" dirty="0">
                <a:ea typeface="+mn-lt"/>
                <a:cs typeface="+mn-lt"/>
              </a:rPr>
              <a:t>, and </a:t>
            </a:r>
            <a:r>
              <a:rPr lang="es-MX" sz="2600" dirty="0" err="1">
                <a:ea typeface="+mn-lt"/>
                <a:cs typeface="+mn-lt"/>
              </a:rPr>
              <a:t>improving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word</a:t>
            </a:r>
            <a:r>
              <a:rPr lang="es-MX" sz="2600" dirty="0">
                <a:ea typeface="+mn-lt"/>
                <a:cs typeface="+mn-lt"/>
              </a:rPr>
              <a:t> </a:t>
            </a:r>
            <a:r>
              <a:rPr lang="es-MX" sz="2600" dirty="0" err="1">
                <a:ea typeface="+mn-lt"/>
                <a:cs typeface="+mn-lt"/>
              </a:rPr>
              <a:t>recognition</a:t>
            </a:r>
            <a:r>
              <a:rPr lang="es-MX" sz="2600" dirty="0">
                <a:ea typeface="+mn-lt"/>
                <a:cs typeface="+mn-lt"/>
              </a:rPr>
              <a:t>.</a:t>
            </a:r>
            <a:endParaRPr lang="es-MX" sz="26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73F2689-55FF-7745-D2FD-FE70D8C4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AF364EA-9BF7-3A8D-EE09-C6151271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5524" y="15875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19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403667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How can I create engaging activities to interact with the class?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E2D2F9A1-F78F-130F-C20C-8E6E99E3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63F691F5-289C-9B9D-F8F7-78A12AA8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7115" y="158403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2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0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29" y="573934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How can I print templates?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BE38A-7948-5BF9-7AA9-C43F7273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D8221-E2F5-0CC2-4920-2CCFDF3C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4664" y="100036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20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0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00B0F0"/>
            </a:gs>
            <a:gs pos="90994">
              <a:srgbClr val="46A5D9"/>
            </a:gs>
            <a:gs pos="58988">
              <a:srgbClr val="46A5D9"/>
            </a:gs>
            <a:gs pos="79002">
              <a:srgbClr val="548DA2"/>
            </a:gs>
            <a:gs pos="64000">
              <a:srgbClr val="1F668F"/>
            </a:gs>
            <a:gs pos="81000">
              <a:srgbClr val="1F668F"/>
            </a:gs>
            <a:gs pos="100000">
              <a:srgbClr val="1F668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34082-2540-4B3D-8308-94E86AEC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1007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27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1AFFF-E0FA-74AE-34A5-AF739431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671" y="4110142"/>
            <a:ext cx="6096000" cy="24479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8000" dirty="0"/>
              <a:t>Click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90142B-0E25-D29E-310E-29B040CA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4147" y="0"/>
            <a:ext cx="8919997" cy="6768935"/>
          </a:xfrm>
          <a:prstGeom prst="rect">
            <a:avLst/>
          </a:prstGeom>
        </p:spPr>
      </p:pic>
      <p:cxnSp>
        <p:nvCxnSpPr>
          <p:cNvPr id="25" name="Conector curvado 24">
            <a:extLst>
              <a:ext uri="{FF2B5EF4-FFF2-40B4-BE49-F238E27FC236}">
                <a16:creationId xmlns:a16="http://schemas.microsoft.com/office/drawing/2014/main" id="{3DCF4373-4B31-5022-60D9-1E11D187AEFA}"/>
              </a:ext>
            </a:extLst>
          </p:cNvPr>
          <p:cNvCxnSpPr>
            <a:cxnSpLocks/>
            <a:endCxn id="32" idx="3"/>
          </p:cNvCxnSpPr>
          <p:nvPr/>
        </p:nvCxnSpPr>
        <p:spPr>
          <a:xfrm rot="10800000" flipV="1">
            <a:off x="5801891" y="6428660"/>
            <a:ext cx="6053561" cy="12940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>
            <a:extLst>
              <a:ext uri="{FF2B5EF4-FFF2-40B4-BE49-F238E27FC236}">
                <a16:creationId xmlns:a16="http://schemas.microsoft.com/office/drawing/2014/main" id="{8C98E6DF-9262-6576-2F0F-69DA2337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086" y="6302664"/>
            <a:ext cx="510804" cy="51080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7ABDF-1871-946F-8509-BB86B71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7087" y="108177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21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00B0F0"/>
            </a:gs>
            <a:gs pos="90994">
              <a:srgbClr val="46A5D9"/>
            </a:gs>
            <a:gs pos="58988">
              <a:srgbClr val="46A5D9"/>
            </a:gs>
            <a:gs pos="79002">
              <a:srgbClr val="548DA2"/>
            </a:gs>
            <a:gs pos="64000">
              <a:srgbClr val="1F668F"/>
            </a:gs>
            <a:gs pos="81000">
              <a:srgbClr val="1F668F"/>
            </a:gs>
            <a:gs pos="100000">
              <a:srgbClr val="1F668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34082-2540-4B3D-8308-94E86AEC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1007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27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1AFFF-E0FA-74AE-34A5-AF739431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32" y="3927626"/>
            <a:ext cx="6096000" cy="24479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8000" dirty="0"/>
              <a:t>Choose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8C98E6DF-9262-6576-2F0F-69DA23378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5196" y="5961586"/>
            <a:ext cx="510804" cy="51080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7ABDF-1871-946F-8509-BB86B71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7087" y="108177"/>
            <a:ext cx="2286000" cy="76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A852-0206-46AC-B0EB-6456129331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 Pro Cond SemiBold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 Pro Cond SemiBold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9FFBC6-BE97-F613-04F3-FF09CF009CF8}"/>
              </a:ext>
            </a:extLst>
          </p:cNvPr>
          <p:cNvSpPr/>
          <p:nvPr/>
        </p:nvSpPr>
        <p:spPr>
          <a:xfrm>
            <a:off x="510240" y="554780"/>
            <a:ext cx="8347661" cy="5821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CBB4FF-FCEE-980D-FB15-EF852D218E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0592" y="0"/>
            <a:ext cx="8808918" cy="6757060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gradFill flip="none" rotWithShape="1">
              <a:gsLst>
                <a:gs pos="58988">
                  <a:srgbClr val="DEEDE4"/>
                </a:gs>
                <a:gs pos="47000">
                  <a:schemeClr val="accent6">
                    <a:lumMod val="5000"/>
                    <a:lumOff val="95000"/>
                  </a:schemeClr>
                </a:gs>
                <a:gs pos="68000">
                  <a:schemeClr val="accent6">
                    <a:lumMod val="45000"/>
                    <a:lumOff val="55000"/>
                  </a:schemeClr>
                </a:gs>
                <a:gs pos="81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</p:pic>
      <p:sp>
        <p:nvSpPr>
          <p:cNvPr id="4" name="Marco 3">
            <a:extLst>
              <a:ext uri="{FF2B5EF4-FFF2-40B4-BE49-F238E27FC236}">
                <a16:creationId xmlns:a16="http://schemas.microsoft.com/office/drawing/2014/main" id="{7F44C382-E9C2-7DBC-C929-62BCC88DFC4A}"/>
              </a:ext>
            </a:extLst>
          </p:cNvPr>
          <p:cNvSpPr/>
          <p:nvPr/>
        </p:nvSpPr>
        <p:spPr>
          <a:xfrm>
            <a:off x="272573" y="481313"/>
            <a:ext cx="1850131" cy="5991077"/>
          </a:xfrm>
          <a:prstGeom prst="frame">
            <a:avLst>
              <a:gd name="adj1" fmla="val 3677"/>
            </a:avLst>
          </a:prstGeom>
          <a:solidFill>
            <a:srgbClr val="239FCD"/>
          </a:solidFill>
          <a:ln>
            <a:solidFill>
              <a:srgbClr val="239F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Conector curvado 4">
            <a:extLst>
              <a:ext uri="{FF2B5EF4-FFF2-40B4-BE49-F238E27FC236}">
                <a16:creationId xmlns:a16="http://schemas.microsoft.com/office/drawing/2014/main" id="{361F2566-BB75-B4CE-5085-6A09DD8C2DA7}"/>
              </a:ext>
            </a:extLst>
          </p:cNvPr>
          <p:cNvCxnSpPr>
            <a:cxnSpLocks/>
          </p:cNvCxnSpPr>
          <p:nvPr/>
        </p:nvCxnSpPr>
        <p:spPr>
          <a:xfrm rot="10800000">
            <a:off x="1319514" y="870178"/>
            <a:ext cx="7566736" cy="5340619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A44DD0-5B23-3C43-4EE9-11AFC718D872}"/>
              </a:ext>
            </a:extLst>
          </p:cNvPr>
          <p:cNvCxnSpPr>
            <a:cxnSpLocks/>
          </p:cNvCxnSpPr>
          <p:nvPr/>
        </p:nvCxnSpPr>
        <p:spPr>
          <a:xfrm>
            <a:off x="8886248" y="6210794"/>
            <a:ext cx="32135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00B0F0"/>
            </a:gs>
            <a:gs pos="90994">
              <a:srgbClr val="46A5D9"/>
            </a:gs>
            <a:gs pos="58988">
              <a:srgbClr val="46A5D9"/>
            </a:gs>
            <a:gs pos="79002">
              <a:srgbClr val="548DA2"/>
            </a:gs>
            <a:gs pos="64000">
              <a:srgbClr val="1F668F"/>
            </a:gs>
            <a:gs pos="81000">
              <a:srgbClr val="1F668F"/>
            </a:gs>
            <a:gs pos="100000">
              <a:srgbClr val="1F668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34082-2540-4B3D-8308-94E86AEC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1007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27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1AFFF-E0FA-74AE-34A5-AF739431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741" y="3663891"/>
            <a:ext cx="6096000" cy="24479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8000" dirty="0"/>
              <a:t>Click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8C98E6DF-9262-6576-2F0F-69DA2337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5196" y="5961586"/>
            <a:ext cx="510804" cy="51080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7ABDF-1871-946F-8509-BB86B71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7087" y="108177"/>
            <a:ext cx="2286000" cy="76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A852-0206-46AC-B0EB-6456129331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 Pro Cond SemiBold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 Pro Cond SemiBold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9BB0DE-B583-F329-E361-84845DAA6690}"/>
              </a:ext>
            </a:extLst>
          </p:cNvPr>
          <p:cNvSpPr/>
          <p:nvPr/>
        </p:nvSpPr>
        <p:spPr>
          <a:xfrm>
            <a:off x="510240" y="554780"/>
            <a:ext cx="8347661" cy="5821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A16654-5FA9-BBB8-3594-7D669D25B4D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7318" y="73466"/>
            <a:ext cx="8802191" cy="6662999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gradFill flip="none" rotWithShape="1">
              <a:gsLst>
                <a:gs pos="58988">
                  <a:srgbClr val="DEEDE4"/>
                </a:gs>
                <a:gs pos="47000">
                  <a:schemeClr val="accent6">
                    <a:lumMod val="5000"/>
                    <a:lumOff val="95000"/>
                  </a:schemeClr>
                </a:gs>
                <a:gs pos="68000">
                  <a:schemeClr val="accent6">
                    <a:lumMod val="45000"/>
                    <a:lumOff val="55000"/>
                  </a:schemeClr>
                </a:gs>
                <a:gs pos="81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</p:pic>
      <p:cxnSp>
        <p:nvCxnSpPr>
          <p:cNvPr id="8" name="Conector curvado 7">
            <a:extLst>
              <a:ext uri="{FF2B5EF4-FFF2-40B4-BE49-F238E27FC236}">
                <a16:creationId xmlns:a16="http://schemas.microsoft.com/office/drawing/2014/main" id="{90CC8662-7195-0598-3E98-E4252E462A81}"/>
              </a:ext>
            </a:extLst>
          </p:cNvPr>
          <p:cNvCxnSpPr>
            <a:cxnSpLocks/>
          </p:cNvCxnSpPr>
          <p:nvPr/>
        </p:nvCxnSpPr>
        <p:spPr>
          <a:xfrm rot="10800000">
            <a:off x="3406434" y="554780"/>
            <a:ext cx="5691494" cy="5483569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3EA8A40-7AAC-E0B0-3C01-E1E5A9B67ABB}"/>
              </a:ext>
            </a:extLst>
          </p:cNvPr>
          <p:cNvCxnSpPr>
            <a:cxnSpLocks/>
          </p:cNvCxnSpPr>
          <p:nvPr/>
        </p:nvCxnSpPr>
        <p:spPr>
          <a:xfrm>
            <a:off x="9097928" y="6038349"/>
            <a:ext cx="2332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>
            <a:extLst>
              <a:ext uri="{FF2B5EF4-FFF2-40B4-BE49-F238E27FC236}">
                <a16:creationId xmlns:a16="http://schemas.microsoft.com/office/drawing/2014/main" id="{142F0890-B644-7930-9711-5FCF09C1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744" y="359373"/>
            <a:ext cx="510804" cy="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29" y="1403667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What are some games students love on </a:t>
            </a:r>
            <a:r>
              <a:rPr lang="en-US" sz="8000" dirty="0" err="1">
                <a:solidFill>
                  <a:schemeClr val="bg2"/>
                </a:solidFill>
              </a:rPr>
              <a:t>Wordwall</a:t>
            </a:r>
            <a:r>
              <a:rPr lang="en-US" sz="80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10B21-1511-241A-FACB-06AE0F91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2862E-391E-D421-BAC1-60672A30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4936" y="100036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24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FD4D3A3-7103-B19E-3B04-B429C2F0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E3A04E-5B99-4814-E28A-897F0FC3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22734" y="112813"/>
            <a:ext cx="2802435" cy="3130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1F668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A866D0-392A-EDD4-106A-BCA81D21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506038" y="112813"/>
            <a:ext cx="2751774" cy="3130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1F668F"/>
            </a:solidFill>
            <a:prstDash val="solid"/>
          </a:ln>
          <a:effectLst>
            <a:glow rad="101600">
              <a:srgbClr val="5490CC">
                <a:alpha val="60000"/>
              </a:srgb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219958-FF2F-79AD-92F4-4F80BAEFC1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38953" y="3454569"/>
            <a:ext cx="2820144" cy="3206749"/>
          </a:xfrm>
          <a:prstGeom prst="roundRect">
            <a:avLst>
              <a:gd name="adj" fmla="val 11111"/>
            </a:avLst>
          </a:prstGeom>
          <a:ln w="190500" cap="rnd">
            <a:solidFill>
              <a:srgbClr val="1F668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2498DC-7CAE-5C54-C072-D59DACD26E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3488329" y="3538438"/>
            <a:ext cx="2769483" cy="3206749"/>
          </a:xfrm>
          <a:prstGeom prst="roundRect">
            <a:avLst>
              <a:gd name="adj" fmla="val 11111"/>
            </a:avLst>
          </a:prstGeom>
          <a:ln w="190500" cap="rnd">
            <a:solidFill>
              <a:srgbClr val="1F668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844BF6-1EB9-8B9A-FB73-84E85F9AC0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6587044" y="108177"/>
            <a:ext cx="5113912" cy="6692785"/>
          </a:xfrm>
          <a:prstGeom prst="roundRect">
            <a:avLst>
              <a:gd name="adj" fmla="val 11111"/>
            </a:avLst>
          </a:prstGeom>
          <a:ln w="190500" cap="rnd">
            <a:solidFill>
              <a:srgbClr val="1F668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15C0763-A316-3303-ABF6-8D7C267B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7087" y="108177"/>
            <a:ext cx="2286000" cy="76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A852-0206-46AC-B0EB-6456129331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 Pro Cond SemiBold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 Pro Cond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1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1E6300-F3FA-E016-1774-96ECAC4E21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"/>
            <a:ext cx="11115676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534082-2540-4B3D-8308-94E86AEC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1007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27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D3E239-34AD-FA62-F250-D9B04B9F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D137314-6AAD-98E6-1F40-0B30645C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7115" y="148675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3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9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43267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How do I use it?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97BEF-883E-E422-EF53-701C94E0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C4AD4-2937-E5F1-B0EF-54CC6DFC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8205" y="148675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4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2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DCD1F-5931-9CBA-BD91-199C06A6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361" y="1775706"/>
            <a:ext cx="7213599" cy="6079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3600" dirty="0">
                <a:solidFill>
                  <a:srgbClr val="EEF1EA"/>
                </a:solidFill>
                <a:ea typeface="+mn-lt"/>
                <a:cs typeface="+mn-lt"/>
              </a:rPr>
              <a:t>You could use it in pairs or groups.</a:t>
            </a:r>
            <a:endParaRPr lang="es-MX" sz="3600" dirty="0">
              <a:solidFill>
                <a:srgbClr val="EEF1EA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3600" dirty="0">
                <a:solidFill>
                  <a:srgbClr val="EEF1EA"/>
                </a:solidFill>
                <a:ea typeface="+mn-lt"/>
                <a:cs typeface="+mn-lt"/>
              </a:rPr>
              <a:t>It could be a healthy source of competition.</a:t>
            </a:r>
            <a:endParaRPr lang="es-MX" sz="3600" dirty="0">
              <a:solidFill>
                <a:srgbClr val="EEF1EA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3600" dirty="0">
                <a:solidFill>
                  <a:srgbClr val="EEF1EA"/>
                </a:solidFill>
                <a:ea typeface="+mn-lt"/>
                <a:cs typeface="+mn-lt"/>
              </a:rPr>
              <a:t>It is a way to get students out of their seats.</a:t>
            </a:r>
            <a:endParaRPr lang="es-MX" sz="3600" dirty="0">
              <a:solidFill>
                <a:srgbClr val="EEF1EA"/>
              </a:solidFill>
            </a:endParaRPr>
          </a:p>
          <a:p>
            <a:endParaRPr lang="es-MX" sz="1700" dirty="0"/>
          </a:p>
          <a:p>
            <a:pPr marL="0" indent="0">
              <a:buNone/>
            </a:pPr>
            <a:endParaRPr lang="es-MX" sz="1700" dirty="0">
              <a:latin typeface="Verdana Pro"/>
              <a:cs typeface="Arial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B5EB20-2110-D3E2-B409-1699380F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0533" y="135467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5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E09FB0-7886-CE20-9678-4CC9033A5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1" b="94737" l="2589" r="99515">
                        <a14:foregroundMark x1="14239" y1="83380" x2="21359" y2="82548"/>
                        <a14:foregroundMark x1="21359" y1="82548" x2="30583" y2="75623"/>
                        <a14:foregroundMark x1="30583" y1="75623" x2="39644" y2="77008"/>
                        <a14:foregroundMark x1="39644" y1="77008" x2="47411" y2="85319"/>
                        <a14:foregroundMark x1="47411" y1="85319" x2="57120" y2="82548"/>
                        <a14:foregroundMark x1="57120" y1="82548" x2="67799" y2="70360"/>
                        <a14:foregroundMark x1="29288" y1="71191" x2="4207" y2="65374"/>
                        <a14:foregroundMark x1="4207" y1="65374" x2="4693" y2="85042"/>
                        <a14:foregroundMark x1="4693" y1="85042" x2="10841" y2="93906"/>
                        <a14:foregroundMark x1="10841" y1="93906" x2="12136" y2="94737"/>
                        <a14:foregroundMark x1="6958" y1="95291" x2="4369" y2="81440"/>
                        <a14:foregroundMark x1="4369" y1="81440" x2="5987" y2="67590"/>
                        <a14:foregroundMark x1="5987" y1="67590" x2="2589" y2="65651"/>
                        <a14:foregroundMark x1="95793" y1="81440" x2="99353" y2="65374"/>
                        <a14:foregroundMark x1="99353" y1="65374" x2="94498" y2="73407"/>
                        <a14:foregroundMark x1="94498" y1="73407" x2="94498" y2="77008"/>
                        <a14:foregroundMark x1="93204" y1="72299" x2="97896" y2="62881"/>
                        <a14:foregroundMark x1="97896" y1="62881" x2="99515" y2="54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8701" y="-348701"/>
            <a:ext cx="6973674" cy="76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0" y="0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When do I use it?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89418-0C85-7F46-0D0A-348BA938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537CC-41B4-F61A-B114-C50D3F14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7660" y="158403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6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B7A326-CA8F-1DC6-F6C8-496B6A6A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4AB3C2-5B72-9D2F-C7E8-39969204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7115" y="100036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7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0C24F7-5A15-1112-F142-B03E3399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1" b="94737" l="2589" r="99515">
                        <a14:foregroundMark x1="14239" y1="83380" x2="21359" y2="82548"/>
                        <a14:foregroundMark x1="21359" y1="82548" x2="30583" y2="75623"/>
                        <a14:foregroundMark x1="30583" y1="75623" x2="39644" y2="77008"/>
                        <a14:foregroundMark x1="39644" y1="77008" x2="47411" y2="85319"/>
                        <a14:foregroundMark x1="47411" y1="85319" x2="57120" y2="82548"/>
                        <a14:foregroundMark x1="57120" y1="82548" x2="67799" y2="70360"/>
                        <a14:foregroundMark x1="29288" y1="71191" x2="4207" y2="65374"/>
                        <a14:foregroundMark x1="4207" y1="65374" x2="4693" y2="85042"/>
                        <a14:foregroundMark x1="4693" y1="85042" x2="10841" y2="93906"/>
                        <a14:foregroundMark x1="10841" y1="93906" x2="12136" y2="94737"/>
                        <a14:foregroundMark x1="6958" y1="95291" x2="4369" y2="81440"/>
                        <a14:foregroundMark x1="4369" y1="81440" x2="5987" y2="67590"/>
                        <a14:foregroundMark x1="5987" y1="67590" x2="2589" y2="65651"/>
                        <a14:foregroundMark x1="95793" y1="81440" x2="99353" y2="65374"/>
                        <a14:foregroundMark x1="99353" y1="65374" x2="94498" y2="73407"/>
                        <a14:foregroundMark x1="94498" y1="73407" x2="94498" y2="77008"/>
                        <a14:foregroundMark x1="93204" y1="72299" x2="97896" y2="62881"/>
                        <a14:foregroundMark x1="97896" y1="62881" x2="99515" y2="54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8701" y="-406538"/>
            <a:ext cx="6973674" cy="7671076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092B181-6754-3835-B769-296705DBCFF2}"/>
              </a:ext>
            </a:extLst>
          </p:cNvPr>
          <p:cNvSpPr txBox="1">
            <a:spLocks/>
          </p:cNvSpPr>
          <p:nvPr/>
        </p:nvSpPr>
        <p:spPr>
          <a:xfrm>
            <a:off x="4623076" y="1818904"/>
            <a:ext cx="7216623" cy="5096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s-MX" sz="3600" dirty="0">
                <a:solidFill>
                  <a:srgbClr val="EEF1EA"/>
                </a:solidFill>
                <a:ea typeface="+mn-lt"/>
                <a:cs typeface="+mn-lt"/>
              </a:rPr>
              <a:t>It could be used as a warm-up or a cool-down activity.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600" dirty="0">
                <a:solidFill>
                  <a:srgbClr val="EEF1EA"/>
                </a:solidFill>
                <a:ea typeface="+mn-lt"/>
                <a:cs typeface="+mn-lt"/>
              </a:rPr>
              <a:t>You could print the templates to make quizzes or reviews</a:t>
            </a:r>
            <a:r>
              <a:rPr lang="es-MX" sz="3900" dirty="0">
                <a:solidFill>
                  <a:srgbClr val="EEF1EA"/>
                </a:solidFill>
                <a:ea typeface="+mn-lt"/>
                <a:cs typeface="+mn-lt"/>
              </a:rPr>
              <a:t>.</a:t>
            </a:r>
            <a:endParaRPr lang="es-MX" sz="3900" dirty="0">
              <a:solidFill>
                <a:srgbClr val="EEF1EA"/>
              </a:solidFill>
            </a:endParaRPr>
          </a:p>
          <a:p>
            <a:endParaRPr lang="es-MX" sz="1700" dirty="0"/>
          </a:p>
          <a:p>
            <a:pPr marL="0" indent="0">
              <a:buFont typeface="Arial" panose="020B0604020202020204" pitchFamily="34" charset="0"/>
              <a:buNone/>
            </a:pPr>
            <a:endParaRPr lang="es-MX" sz="1700" dirty="0">
              <a:latin typeface="Verdana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9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EB7-3EB5-7634-4453-9DDBC7F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982134"/>
            <a:ext cx="10668000" cy="405066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What kind of activities will I find?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A7D5C8-5C6C-52F8-00C5-28BF3BE8F5BE}"/>
              </a:ext>
            </a:extLst>
          </p:cNvPr>
          <p:cNvSpPr txBox="1"/>
          <p:nvPr/>
        </p:nvSpPr>
        <p:spPr>
          <a:xfrm>
            <a:off x="11121813" y="5875866"/>
            <a:ext cx="1693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C76A7-37A0-514C-A635-D2E12498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480" y="128026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z="1400" smtClean="0">
                <a:solidFill>
                  <a:schemeClr val="tx1">
                    <a:lumMod val="50000"/>
                  </a:schemeClr>
                </a:solidFill>
              </a:rPr>
              <a:t>8</a:t>
            </a:fld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2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E83089-F916-A988-8D94-F12F29A3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7281"/>
            <a:ext cx="10668000" cy="285451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s-MX" sz="8000" dirty="0">
                <a:solidFill>
                  <a:srgbClr val="FFFFFF"/>
                </a:solidFill>
              </a:rPr>
              <a:t>Matching and Memory Games</a:t>
            </a:r>
            <a:endParaRPr lang="en-US" sz="8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E2EB2-8E84-8A75-ADA4-087DA38E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7569" y="117058"/>
            <a:ext cx="2286000" cy="76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A852-0206-46AC-B0EB-6456129331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 Pro Cond SemiBold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 Pro Cond SemiBold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CB44D-C8D4-A3D7-AD8F-1F234EE9A51A}"/>
              </a:ext>
            </a:extLst>
          </p:cNvPr>
          <p:cNvSpPr txBox="1"/>
          <p:nvPr/>
        </p:nvSpPr>
        <p:spPr>
          <a:xfrm>
            <a:off x="5538866" y="4587726"/>
            <a:ext cx="6100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Pro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8181774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23393F"/>
      </a:dk2>
      <a:lt2>
        <a:srgbClr val="E2E6E8"/>
      </a:lt2>
      <a:accent1>
        <a:srgbClr val="C69884"/>
      </a:accent1>
      <a:accent2>
        <a:srgbClr val="B39F6F"/>
      </a:accent2>
      <a:accent3>
        <a:srgbClr val="A1A876"/>
      </a:accent3>
      <a:accent4>
        <a:srgbClr val="89AC6B"/>
      </a:accent4>
      <a:accent5>
        <a:srgbClr val="7BAF79"/>
      </a:accent5>
      <a:accent6>
        <a:srgbClr val="6EB188"/>
      </a:accent6>
      <a:hlink>
        <a:srgbClr val="5E899C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9382</TotalTime>
  <Words>478</Words>
  <Application>Microsoft Office PowerPoint</Application>
  <PresentationFormat>Widescreen</PresentationFormat>
  <Paragraphs>82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 Pro</vt:lpstr>
      <vt:lpstr>Verdana Pro Cond SemiBold</vt:lpstr>
      <vt:lpstr>TornVTI</vt:lpstr>
      <vt:lpstr>Using Interactive Activities in Class</vt:lpstr>
      <vt:lpstr>How can I create engaging activities to interact with the class?</vt:lpstr>
      <vt:lpstr>PowerPoint Presentation</vt:lpstr>
      <vt:lpstr>How do I use it?</vt:lpstr>
      <vt:lpstr>PowerPoint Presentation</vt:lpstr>
      <vt:lpstr>When do I use it?</vt:lpstr>
      <vt:lpstr>PowerPoint Presentation</vt:lpstr>
      <vt:lpstr>What kind of activities will I find?</vt:lpstr>
      <vt:lpstr>Matching and Memory Games</vt:lpstr>
      <vt:lpstr>PowerPoint Presentation</vt:lpstr>
      <vt:lpstr>PowerPoint Presentation</vt:lpstr>
      <vt:lpstr>Sentence Pattern Activities </vt:lpstr>
      <vt:lpstr>PowerPoint Presentation</vt:lpstr>
      <vt:lpstr>PowerPoint Presentation</vt:lpstr>
      <vt:lpstr>What are some quick and easy anchor activities?</vt:lpstr>
      <vt:lpstr>PowerPoint Presentation</vt:lpstr>
      <vt:lpstr>Crosswords</vt:lpstr>
      <vt:lpstr>Missing words</vt:lpstr>
      <vt:lpstr>Word Searches</vt:lpstr>
      <vt:lpstr>How can I print templates?</vt:lpstr>
      <vt:lpstr>Click</vt:lpstr>
      <vt:lpstr>Choose</vt:lpstr>
      <vt:lpstr>Click</vt:lpstr>
      <vt:lpstr>What are some games students love on Wordwall?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Xiude</cp:lastModifiedBy>
  <cp:revision>421</cp:revision>
  <dcterms:created xsi:type="dcterms:W3CDTF">2023-09-19T07:04:47Z</dcterms:created>
  <dcterms:modified xsi:type="dcterms:W3CDTF">2024-05-09T02:50:37Z</dcterms:modified>
</cp:coreProperties>
</file>